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2"/>
  </p:notesMasterIdLst>
  <p:sldIdLst>
    <p:sldId id="256" r:id="rId2"/>
    <p:sldId id="262" r:id="rId3"/>
    <p:sldId id="266" r:id="rId4"/>
    <p:sldId id="268" r:id="rId5"/>
    <p:sldId id="267" r:id="rId6"/>
    <p:sldId id="264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270" r:id="rId15"/>
    <p:sldId id="271" r:id="rId16"/>
    <p:sldId id="273" r:id="rId17"/>
    <p:sldId id="274" r:id="rId18"/>
    <p:sldId id="260" r:id="rId19"/>
    <p:sldId id="265" r:id="rId20"/>
    <p:sldId id="272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3" y="62"/>
      </p:cViewPr>
      <p:guideLst>
        <p:guide orient="horz" pos="2160"/>
        <p:guide pos="594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24.8.2016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59510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2252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223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308657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89699368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223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308657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4046090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perutyylejä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3646483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6344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17962174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4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620000" y="2005200"/>
            <a:ext cx="8960400" cy="1440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dirty="0"/>
              <a:t>&lt;Kiitossanat&gt;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&lt;Etunimi Sukunimi&gt;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8" name="Kuv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66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620000" y="2005200"/>
            <a:ext cx="8960400" cy="1440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dirty="0"/>
              <a:t>&lt;Kiitossanat&gt;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2" name="Kuv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170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24.8.2016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13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820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81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397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40934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24.8.2016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13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24.8.2016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756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kuusi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24.8.2016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[Esittäjän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43239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sv-SE" b="0" dirty="0"/>
            </a:br>
            <a:r>
              <a:rPr lang="sv-SE" b="0" dirty="0"/>
              <a:t> </a:t>
            </a:r>
            <a:r>
              <a:rPr lang="sv-SE" sz="3600" dirty="0" err="1"/>
              <a:t>Climate</a:t>
            </a:r>
            <a:r>
              <a:rPr lang="sv-SE" sz="3600" dirty="0"/>
              <a:t> Change in the Nordic Region – post-COP 21</a:t>
            </a:r>
            <a:endParaRPr lang="fi-FI" sz="2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Esko Kivisaari, 16.6.2016</a:t>
            </a:r>
          </a:p>
          <a:p>
            <a:r>
              <a:rPr lang="fi-FI" dirty="0"/>
              <a:t>12</a:t>
            </a:r>
            <a:r>
              <a:rPr lang="fi-FI" baseline="30000" dirty="0"/>
              <a:t>th</a:t>
            </a:r>
            <a:r>
              <a:rPr lang="fi-FI" dirty="0"/>
              <a:t> AIDA Climate Change Working Party Meeting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6275"/>
            <a:ext cx="19573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Climate</a:t>
            </a:r>
            <a:r>
              <a:rPr lang="sv-SE" dirty="0"/>
              <a:t> in Finland </a:t>
            </a:r>
            <a:r>
              <a:rPr lang="sv-SE" dirty="0" err="1"/>
              <a:t>until</a:t>
            </a:r>
            <a:r>
              <a:rPr lang="sv-SE" dirty="0"/>
              <a:t> 2040 - </a:t>
            </a:r>
            <a:r>
              <a:rPr lang="sv-SE" dirty="0" err="1"/>
              <a:t>continued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/>
              <a:t>Cloud</a:t>
            </a:r>
            <a:r>
              <a:rPr lang="fi-FI" b="1" dirty="0"/>
              <a:t> </a:t>
            </a:r>
            <a:r>
              <a:rPr lang="fi-FI" b="1" dirty="0" err="1"/>
              <a:t>cover</a:t>
            </a:r>
            <a:r>
              <a:rPr lang="fi-FI" b="1" dirty="0"/>
              <a:t> and </a:t>
            </a:r>
            <a:r>
              <a:rPr lang="fi-FI" b="1" dirty="0" err="1"/>
              <a:t>sunshine</a:t>
            </a:r>
            <a:endParaRPr lang="fi-FI" dirty="0"/>
          </a:p>
          <a:p>
            <a:pPr lvl="0"/>
            <a:r>
              <a:rPr lang="fi-FI" dirty="0" err="1"/>
              <a:t>winters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darker</a:t>
            </a:r>
            <a:endParaRPr lang="fi-FI" dirty="0"/>
          </a:p>
          <a:p>
            <a:pPr lvl="0"/>
            <a:r>
              <a:rPr lang="fi-FI" dirty="0" err="1"/>
              <a:t>cloud</a:t>
            </a:r>
            <a:r>
              <a:rPr lang="fi-FI" dirty="0"/>
              <a:t> </a:t>
            </a:r>
            <a:r>
              <a:rPr lang="fi-FI" dirty="0" err="1"/>
              <a:t>cover</a:t>
            </a:r>
            <a:r>
              <a:rPr lang="fi-FI" dirty="0"/>
              <a:t> is </a:t>
            </a:r>
            <a:r>
              <a:rPr lang="fi-FI" dirty="0" err="1"/>
              <a:t>likely</a:t>
            </a:r>
            <a:r>
              <a:rPr lang="fi-FI" dirty="0"/>
              <a:t> to </a:t>
            </a:r>
            <a:r>
              <a:rPr lang="fi-FI" dirty="0" err="1"/>
              <a:t>remain</a:t>
            </a:r>
            <a:r>
              <a:rPr lang="fi-FI" dirty="0"/>
              <a:t> </a:t>
            </a:r>
            <a:r>
              <a:rPr lang="fi-FI" dirty="0" err="1"/>
              <a:t>largely</a:t>
            </a:r>
            <a:r>
              <a:rPr lang="fi-FI" dirty="0"/>
              <a:t> </a:t>
            </a:r>
            <a:r>
              <a:rPr lang="fi-FI" dirty="0" err="1"/>
              <a:t>unchanged</a:t>
            </a:r>
            <a:r>
              <a:rPr lang="fi-FI" dirty="0"/>
              <a:t> in summer</a:t>
            </a:r>
          </a:p>
          <a:p>
            <a:pPr marL="0" indent="0">
              <a:buNone/>
            </a:pPr>
            <a:r>
              <a:rPr lang="fi-FI" b="1" dirty="0"/>
              <a:t>The </a:t>
            </a:r>
            <a:r>
              <a:rPr lang="fi-FI" b="1" dirty="0" err="1"/>
              <a:t>Baltic</a:t>
            </a:r>
            <a:r>
              <a:rPr lang="fi-FI" b="1" dirty="0"/>
              <a:t> </a:t>
            </a:r>
            <a:r>
              <a:rPr lang="fi-FI" b="1" dirty="0" err="1"/>
              <a:t>Sea</a:t>
            </a:r>
            <a:r>
              <a:rPr lang="fi-FI" b="1" dirty="0"/>
              <a:t>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change</a:t>
            </a:r>
            <a:endParaRPr lang="fi-FI" dirty="0"/>
          </a:p>
          <a:p>
            <a:pPr lvl="0"/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begin</a:t>
            </a:r>
            <a:r>
              <a:rPr lang="fi-FI" dirty="0"/>
              <a:t> to </a:t>
            </a:r>
            <a:r>
              <a:rPr lang="fi-FI" dirty="0" err="1"/>
              <a:t>rise</a:t>
            </a:r>
            <a:r>
              <a:rPr lang="fi-FI" dirty="0"/>
              <a:t> in the Gulf of Finland and in the Gulf of </a:t>
            </a:r>
            <a:r>
              <a:rPr lang="fi-FI" dirty="0" err="1"/>
              <a:t>Bothnia</a:t>
            </a:r>
            <a:r>
              <a:rPr lang="fi-FI" dirty="0"/>
              <a:t>, the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recede</a:t>
            </a:r>
            <a:r>
              <a:rPr lang="fi-FI" dirty="0"/>
              <a:t> </a:t>
            </a:r>
            <a:r>
              <a:rPr lang="fi-FI" dirty="0" err="1"/>
              <a:t>slower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before</a:t>
            </a:r>
            <a:endParaRPr lang="fi-FI" dirty="0"/>
          </a:p>
          <a:p>
            <a:pPr lvl="0"/>
            <a:r>
              <a:rPr lang="fi-FI" dirty="0"/>
              <a:t>Ice </a:t>
            </a:r>
            <a:r>
              <a:rPr lang="fi-FI" dirty="0" err="1"/>
              <a:t>cover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reduce</a:t>
            </a:r>
            <a:r>
              <a:rPr lang="fi-FI" dirty="0"/>
              <a:t> in the </a:t>
            </a:r>
            <a:r>
              <a:rPr lang="fi-FI" dirty="0" err="1"/>
              <a:t>Baltic</a:t>
            </a:r>
            <a:r>
              <a:rPr lang="fi-FI" dirty="0"/>
              <a:t> </a:t>
            </a:r>
            <a:r>
              <a:rPr lang="fi-FI" dirty="0" err="1"/>
              <a:t>Sea</a:t>
            </a:r>
            <a:endParaRPr lang="fi-FI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06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FROM THE NORDIC INSURANCE INDUSTRY (2009)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Climate change is a threat to a stable and sustainable society and presents major challenges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industry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en-US" dirty="0"/>
              <a:t>We take on the responsibility of compensating policyholders and providing them with</a:t>
            </a:r>
          </a:p>
          <a:p>
            <a:pPr marL="0" indent="0">
              <a:buNone/>
            </a:pPr>
            <a:r>
              <a:rPr lang="en-US" dirty="0"/>
              <a:t>tools that help to manage and mitigate risks arising from climate change. As insurers</a:t>
            </a:r>
          </a:p>
          <a:p>
            <a:pPr marL="0" indent="0">
              <a:buNone/>
            </a:pPr>
            <a:r>
              <a:rPr lang="en-US" dirty="0"/>
              <a:t>and major institutional investors we seek to encourage mitigation and adaptation efforts</a:t>
            </a:r>
          </a:p>
          <a:p>
            <a:pPr marL="0" indent="0">
              <a:buNone/>
            </a:pPr>
            <a:r>
              <a:rPr lang="en-US" dirty="0"/>
              <a:t>and as a responsible industry we are dedicated to reducing our industry’s impact</a:t>
            </a:r>
          </a:p>
          <a:p>
            <a:pPr marL="0" indent="0">
              <a:buNone/>
            </a:pPr>
            <a:r>
              <a:rPr lang="sv-SE" dirty="0"/>
              <a:t>on the </a:t>
            </a:r>
            <a:r>
              <a:rPr lang="sv-SE" dirty="0" err="1"/>
              <a:t>environment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en-US" dirty="0"/>
              <a:t>Climate change creates uncertainty for our industry. There are therefore good reasons</a:t>
            </a:r>
          </a:p>
          <a:p>
            <a:pPr marL="0" indent="0">
              <a:buNone/>
            </a:pPr>
            <a:r>
              <a:rPr lang="en-US" dirty="0"/>
              <a:t>for our industry to participate in climate work and make our contribution to a continued</a:t>
            </a:r>
          </a:p>
          <a:p>
            <a:pPr marL="0" indent="0">
              <a:buNone/>
            </a:pPr>
            <a:r>
              <a:rPr lang="en-US" dirty="0"/>
              <a:t>stable and sustainable society. That is also something that the public rightly expects</a:t>
            </a:r>
          </a:p>
          <a:p>
            <a:pPr marL="0" indent="0">
              <a:buNone/>
            </a:pP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do.</a:t>
            </a:r>
          </a:p>
          <a:p>
            <a:pPr marL="0" indent="0">
              <a:buNone/>
            </a:pPr>
            <a:r>
              <a:rPr lang="en-US" dirty="0"/>
              <a:t>The Nordic insurance companies are in a good position to carry out active climate work</a:t>
            </a:r>
          </a:p>
          <a:p>
            <a:pPr marL="0" indent="0">
              <a:buNone/>
            </a:pPr>
            <a:r>
              <a:rPr lang="en-US" dirty="0"/>
              <a:t>in a wide range of areas since insurance is involved in all parts of society. We offer a</a:t>
            </a:r>
          </a:p>
          <a:p>
            <a:pPr marL="0" indent="0">
              <a:buNone/>
            </a:pPr>
            <a:r>
              <a:rPr lang="en-US" dirty="0"/>
              <a:t>large number of different insurance products and we insure almost all Nordic citizens</a:t>
            </a:r>
          </a:p>
          <a:p>
            <a:pPr marL="0" indent="0">
              <a:buNone/>
            </a:pPr>
            <a:r>
              <a:rPr lang="sv-SE" dirty="0"/>
              <a:t>and </a:t>
            </a:r>
            <a:r>
              <a:rPr lang="sv-SE" dirty="0" err="1"/>
              <a:t>businesses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75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FROM THE NORDIC INSURANCE INDUSTRY (2009) - continued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Climate change is one of the biggest challenges of our time. The Nordic insurance industry will actively meet this challenge by</a:t>
            </a:r>
          </a:p>
          <a:p>
            <a:pPr marL="0" indent="0">
              <a:buNone/>
            </a:pPr>
            <a:r>
              <a:rPr lang="en-US" dirty="0"/>
              <a:t>• developing and offering climatically sustainable products within life and non-life </a:t>
            </a:r>
            <a:r>
              <a:rPr lang="sv-SE" dirty="0" err="1"/>
              <a:t>insurance</a:t>
            </a:r>
            <a:r>
              <a:rPr lang="sv-SE" dirty="0"/>
              <a:t>;</a:t>
            </a:r>
          </a:p>
          <a:p>
            <a:pPr marL="0" indent="0">
              <a:buNone/>
            </a:pPr>
            <a:r>
              <a:rPr lang="en-US" dirty="0"/>
              <a:t>• incorporating climate aspects into investment strategy considerations;</a:t>
            </a:r>
          </a:p>
          <a:p>
            <a:pPr marL="0" indent="0">
              <a:buNone/>
            </a:pPr>
            <a:r>
              <a:rPr lang="en-US" dirty="0"/>
              <a:t>• using climatically sustainable methods in loss prevention and claims settlement;</a:t>
            </a:r>
          </a:p>
          <a:p>
            <a:pPr marL="0" indent="0">
              <a:buNone/>
            </a:pPr>
            <a:r>
              <a:rPr lang="en-US" dirty="0"/>
              <a:t>• following up systematically on climatically sustainable activities implemented in  </a:t>
            </a:r>
            <a:r>
              <a:rPr lang="sv-SE" dirty="0"/>
              <a:t>the </a:t>
            </a:r>
            <a:r>
              <a:rPr lang="sv-SE" dirty="0" err="1"/>
              <a:t>industry</a:t>
            </a:r>
            <a:r>
              <a:rPr lang="sv-SE" dirty="0"/>
              <a:t>; and</a:t>
            </a:r>
          </a:p>
          <a:p>
            <a:pPr marL="0" indent="0">
              <a:buNone/>
            </a:pPr>
            <a:r>
              <a:rPr lang="en-US" dirty="0"/>
              <a:t>• striving for climate smart ways of organizing and conducting our business.</a:t>
            </a:r>
          </a:p>
          <a:p>
            <a:pPr marL="0" indent="0">
              <a:buNone/>
            </a:pPr>
            <a:r>
              <a:rPr lang="en-US" dirty="0"/>
              <a:t>The Nordic insurance companies cooperate on climate matters through their trade associations. This statement is one way of showing how the Nordic insurance industry meets the challenge of climate change.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00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 risks </a:t>
            </a:r>
            <a:r>
              <a:rPr lang="sv-SE" dirty="0" err="1"/>
              <a:t>are</a:t>
            </a:r>
            <a:r>
              <a:rPr lang="sv-SE" dirty="0"/>
              <a:t> so </a:t>
            </a:r>
            <a:r>
              <a:rPr lang="sv-SE" dirty="0" err="1"/>
              <a:t>difficult</a:t>
            </a:r>
            <a:r>
              <a:rPr lang="sv-SE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exceed</a:t>
            </a:r>
            <a:r>
              <a:rPr lang="sv-SE" dirty="0"/>
              <a:t> the </a:t>
            </a:r>
            <a:r>
              <a:rPr lang="sv-SE" dirty="0" err="1"/>
              <a:t>strategic</a:t>
            </a:r>
            <a:r>
              <a:rPr lang="sv-SE" dirty="0"/>
              <a:t> business planning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horizon</a:t>
            </a:r>
            <a:r>
              <a:rPr lang="sv-SE" dirty="0"/>
              <a:t>,</a:t>
            </a:r>
          </a:p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exceed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horizon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politicians</a:t>
            </a:r>
            <a:r>
              <a:rPr lang="sv-SE" dirty="0"/>
              <a:t>, and</a:t>
            </a:r>
          </a:p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exceed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horizon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authorities</a:t>
            </a:r>
            <a:r>
              <a:rPr lang="sv-SE" dirty="0"/>
              <a:t> and central banks.</a:t>
            </a:r>
          </a:p>
        </p:txBody>
      </p:sp>
    </p:spTree>
    <p:extLst>
      <p:ext uri="{BB962C8B-B14F-4D97-AF65-F5344CB8AC3E}">
        <p14:creationId xmlns:p14="http://schemas.microsoft.com/office/powerpoint/2010/main" val="3118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Climate</a:t>
            </a:r>
            <a:r>
              <a:rPr lang="sv-SE" dirty="0"/>
              <a:t> risks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catastrophes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Physical</a:t>
            </a:r>
            <a:r>
              <a:rPr lang="sv-SE" dirty="0"/>
              <a:t> risks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in addition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catastrophes</a:t>
            </a:r>
            <a:r>
              <a:rPr lang="sv-SE" dirty="0"/>
              <a:t>: risks in general </a:t>
            </a:r>
            <a:r>
              <a:rPr lang="sv-SE" dirty="0" err="1"/>
              <a:t>increase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precipitation</a:t>
            </a:r>
            <a:r>
              <a:rPr lang="sv-SE" dirty="0"/>
              <a:t> etc.</a:t>
            </a:r>
          </a:p>
          <a:p>
            <a:r>
              <a:rPr lang="sv-SE" dirty="0" err="1"/>
              <a:t>Liability</a:t>
            </a:r>
            <a:r>
              <a:rPr lang="sv-SE" dirty="0"/>
              <a:t> risks like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experienced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asbestosis –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producers</a:t>
            </a:r>
            <a:r>
              <a:rPr lang="sv-SE" dirty="0"/>
              <a:t> be </a:t>
            </a:r>
            <a:r>
              <a:rPr lang="sv-SE" dirty="0" err="1"/>
              <a:t>sued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neglect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 </a:t>
            </a:r>
            <a:r>
              <a:rPr lang="sv-SE" dirty="0" err="1"/>
              <a:t>consequences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CO</a:t>
            </a:r>
            <a:r>
              <a:rPr lang="sv-SE" baseline="-25000" dirty="0"/>
              <a:t>2</a:t>
            </a:r>
            <a:r>
              <a:rPr lang="sv-SE" dirty="0"/>
              <a:t> emissions?</a:t>
            </a:r>
          </a:p>
          <a:p>
            <a:r>
              <a:rPr lang="sv-SE" dirty="0" err="1"/>
              <a:t>Transition</a:t>
            </a:r>
            <a:r>
              <a:rPr lang="sv-SE" dirty="0"/>
              <a:t> from </a:t>
            </a:r>
            <a:r>
              <a:rPr lang="sv-SE" dirty="0" err="1"/>
              <a:t>carbon</a:t>
            </a:r>
            <a:r>
              <a:rPr lang="sv-SE" dirty="0"/>
              <a:t> </a:t>
            </a:r>
            <a:r>
              <a:rPr lang="sv-SE" dirty="0" err="1"/>
              <a:t>dependence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renewables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abrupt </a:t>
            </a:r>
            <a:r>
              <a:rPr lang="sv-SE" dirty="0" err="1"/>
              <a:t>changes</a:t>
            </a:r>
            <a:r>
              <a:rPr lang="sv-SE" dirty="0"/>
              <a:t> in asset </a:t>
            </a:r>
            <a:r>
              <a:rPr lang="sv-SE" dirty="0" err="1"/>
              <a:t>valuations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Insuring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 risks?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expected</a:t>
            </a:r>
            <a:r>
              <a:rPr lang="sv-SE" dirty="0"/>
              <a:t> for new risks – 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expertise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insure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?</a:t>
            </a:r>
          </a:p>
          <a:p>
            <a:r>
              <a:rPr lang="sv-SE" dirty="0"/>
              <a:t>Will risks </a:t>
            </a:r>
            <a:r>
              <a:rPr lang="sv-SE" dirty="0" err="1"/>
              <a:t>change</a:t>
            </a:r>
            <a:r>
              <a:rPr lang="sv-SE" dirty="0"/>
              <a:t> in </a:t>
            </a:r>
            <a:r>
              <a:rPr lang="sv-SE" dirty="0" err="1"/>
              <a:t>such</a:t>
            </a:r>
            <a:r>
              <a:rPr lang="sv-SE" dirty="0"/>
              <a:t> a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existing cover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unexpected</a:t>
            </a:r>
            <a:r>
              <a:rPr lang="sv-SE" dirty="0"/>
              <a:t> </a:t>
            </a:r>
            <a:r>
              <a:rPr lang="sv-SE" dirty="0" err="1"/>
              <a:t>claims</a:t>
            </a:r>
            <a:r>
              <a:rPr lang="sv-SE" dirty="0"/>
              <a:t>?</a:t>
            </a:r>
          </a:p>
          <a:p>
            <a:r>
              <a:rPr lang="sv-SE" dirty="0"/>
              <a:t>Extremal </a:t>
            </a:r>
            <a:r>
              <a:rPr lang="sv-SE" dirty="0" err="1"/>
              <a:t>weather</a:t>
            </a:r>
            <a:r>
              <a:rPr lang="sv-SE" dirty="0"/>
              <a:t> events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frequent</a:t>
            </a:r>
            <a:r>
              <a:rPr lang="sv-SE" dirty="0"/>
              <a:t> –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</a:t>
            </a:r>
            <a:r>
              <a:rPr lang="sv-SE" dirty="0" err="1"/>
              <a:t>cope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4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Moving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a </a:t>
            </a:r>
            <a:r>
              <a:rPr lang="sv-SE" dirty="0" err="1"/>
              <a:t>low-carbon</a:t>
            </a:r>
            <a:r>
              <a:rPr lang="sv-SE" dirty="0"/>
              <a:t> </a:t>
            </a:r>
            <a:r>
              <a:rPr lang="sv-SE" dirty="0" err="1"/>
              <a:t>future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It is estimated </a:t>
            </a:r>
            <a:r>
              <a:rPr lang="sv-SE" dirty="0" err="1"/>
              <a:t>that</a:t>
            </a:r>
            <a:r>
              <a:rPr lang="sv-SE" dirty="0"/>
              <a:t> (UNCTAD World Investment </a:t>
            </a:r>
            <a:r>
              <a:rPr lang="sv-SE" dirty="0" err="1"/>
              <a:t>Report</a:t>
            </a:r>
            <a:r>
              <a:rPr lang="sv-SE" dirty="0"/>
              <a:t>, 2014) different </a:t>
            </a:r>
            <a:r>
              <a:rPr lang="sv-SE" dirty="0" err="1"/>
              <a:t>investments</a:t>
            </a:r>
            <a:r>
              <a:rPr lang="sv-SE" dirty="0"/>
              <a:t> </a:t>
            </a:r>
            <a:r>
              <a:rPr lang="sv-SE" dirty="0" err="1"/>
              <a:t>connected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SDG (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) for </a:t>
            </a:r>
            <a:r>
              <a:rPr lang="sv-SE" dirty="0" err="1"/>
              <a:t>infrastructure</a:t>
            </a:r>
            <a:r>
              <a:rPr lang="sv-SE" dirty="0"/>
              <a:t>, </a:t>
            </a:r>
            <a:r>
              <a:rPr lang="sv-SE" dirty="0" err="1"/>
              <a:t>clean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, </a:t>
            </a:r>
            <a:r>
              <a:rPr lang="sv-SE" dirty="0" err="1"/>
              <a:t>water</a:t>
            </a:r>
            <a:r>
              <a:rPr lang="sv-SE" dirty="0"/>
              <a:t>, </a:t>
            </a:r>
            <a:r>
              <a:rPr lang="sv-SE" dirty="0" err="1"/>
              <a:t>sanitation</a:t>
            </a:r>
            <a:r>
              <a:rPr lang="sv-SE" dirty="0"/>
              <a:t>, </a:t>
            </a:r>
            <a:r>
              <a:rPr lang="sv-SE" dirty="0" err="1"/>
              <a:t>agriculture</a:t>
            </a:r>
            <a:r>
              <a:rPr lang="sv-SE" dirty="0"/>
              <a:t> etc. </a:t>
            </a:r>
            <a:r>
              <a:rPr lang="sv-SE" dirty="0" err="1"/>
              <a:t>require</a:t>
            </a:r>
            <a:r>
              <a:rPr lang="sv-SE" dirty="0"/>
              <a:t> </a:t>
            </a:r>
            <a:r>
              <a:rPr lang="sv-SE" dirty="0" err="1"/>
              <a:t>annually</a:t>
            </a:r>
            <a:r>
              <a:rPr lang="sv-SE" dirty="0"/>
              <a:t> USD 5 </a:t>
            </a:r>
            <a:r>
              <a:rPr lang="sv-SE" dirty="0" err="1"/>
              <a:t>to</a:t>
            </a:r>
            <a:r>
              <a:rPr lang="sv-SE" dirty="0"/>
              <a:t> 7 billion.</a:t>
            </a:r>
          </a:p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investments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necessarily</a:t>
            </a:r>
            <a:r>
              <a:rPr lang="sv-SE" dirty="0"/>
              <a:t> ”new” </a:t>
            </a:r>
            <a:r>
              <a:rPr lang="sv-SE" dirty="0" err="1"/>
              <a:t>investments</a:t>
            </a:r>
            <a:r>
              <a:rPr lang="sv-SE" dirty="0"/>
              <a:t> –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reductions</a:t>
            </a:r>
            <a:r>
              <a:rPr lang="sv-SE" dirty="0"/>
              <a:t>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investments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FSB task force </a:t>
            </a:r>
            <a:r>
              <a:rPr lang="sv-SE" dirty="0" err="1"/>
              <a:t>established</a:t>
            </a:r>
            <a:r>
              <a:rPr lang="sv-SE" dirty="0"/>
              <a:t> in </a:t>
            </a:r>
            <a:r>
              <a:rPr lang="sv-SE" dirty="0" err="1"/>
              <a:t>connection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COP21 – </a:t>
            </a:r>
            <a:r>
              <a:rPr lang="sv-SE" dirty="0" err="1"/>
              <a:t>chaired</a:t>
            </a:r>
            <a:r>
              <a:rPr lang="sv-SE" dirty="0"/>
              <a:t> by Michael Bloomberg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aim</a:t>
            </a:r>
            <a:r>
              <a:rPr lang="sv-SE" dirty="0"/>
              <a:t> is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develop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consistent,</a:t>
            </a:r>
          </a:p>
          <a:p>
            <a:pPr lvl="1"/>
            <a:r>
              <a:rPr lang="sv-SE" dirty="0"/>
              <a:t>comparable,</a:t>
            </a:r>
          </a:p>
          <a:p>
            <a:pPr lvl="1"/>
            <a:r>
              <a:rPr lang="sv-SE" dirty="0" err="1"/>
              <a:t>reliable</a:t>
            </a:r>
            <a:r>
              <a:rPr lang="sv-SE" dirty="0"/>
              <a:t>, and</a:t>
            </a:r>
          </a:p>
          <a:p>
            <a:pPr lvl="1"/>
            <a:r>
              <a:rPr lang="sv-SE" dirty="0" err="1"/>
              <a:t>clear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disclosures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climate-related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risks.</a:t>
            </a:r>
          </a:p>
        </p:txBody>
      </p:sp>
    </p:spTree>
    <p:extLst>
      <p:ext uri="{BB962C8B-B14F-4D97-AF65-F5344CB8AC3E}">
        <p14:creationId xmlns:p14="http://schemas.microsoft.com/office/powerpoint/2010/main" val="311210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581932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Actuarial</a:t>
            </a:r>
            <a:r>
              <a:rPr lang="fi-FI" dirty="0"/>
              <a:t> </a:t>
            </a:r>
            <a:r>
              <a:rPr lang="fi-FI" dirty="0" err="1"/>
              <a:t>Climate</a:t>
            </a:r>
            <a:r>
              <a:rPr lang="fi-FI" dirty="0"/>
              <a:t> Index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8" y="839030"/>
            <a:ext cx="7637010" cy="552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8148788" y="1325634"/>
            <a:ext cx="39863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en-US" dirty="0"/>
              <a:t>1. Frequency of temperatures above the 90th percentile (warmer days and nights); </a:t>
            </a:r>
          </a:p>
          <a:p>
            <a:r>
              <a:rPr lang="en-US" dirty="0"/>
              <a:t>2. Frequency of temperatures below the 10th percentile (cooler days and nights); </a:t>
            </a:r>
          </a:p>
          <a:p>
            <a:r>
              <a:rPr lang="en-US" dirty="0"/>
              <a:t>3. Maximum five-day rainfall in the month (amount of rainfall); </a:t>
            </a:r>
          </a:p>
          <a:p>
            <a:r>
              <a:rPr lang="en-US" dirty="0"/>
              <a:t>4. Consecutive dry days (lack of rainfall); </a:t>
            </a:r>
          </a:p>
          <a:p>
            <a:r>
              <a:rPr lang="en-US" dirty="0"/>
              <a:t>5. Frequency of wind power, above the 90th percentile—wind power is equal to wind speed cubed, as damage has been found to be proportional to wind power; and </a:t>
            </a:r>
          </a:p>
          <a:p>
            <a:r>
              <a:rPr lang="sv-SE" dirty="0"/>
              <a:t>6. Sea </a:t>
            </a:r>
            <a:r>
              <a:rPr lang="sv-SE" dirty="0" err="1"/>
              <a:t>level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46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causality</a:t>
            </a:r>
            <a:r>
              <a:rPr lang="fi-FI" dirty="0"/>
              <a:t>?</a:t>
            </a:r>
          </a:p>
          <a:p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risks</a:t>
            </a:r>
            <a:r>
              <a:rPr lang="fi-FI" dirty="0"/>
              <a:t> in a </a:t>
            </a:r>
            <a:r>
              <a:rPr lang="fi-FI" dirty="0" err="1"/>
              <a:t>region</a:t>
            </a:r>
            <a:r>
              <a:rPr lang="fi-FI" dirty="0"/>
              <a:t> </a:t>
            </a:r>
            <a:r>
              <a:rPr lang="fi-FI" dirty="0" err="1"/>
              <a:t>heavily</a:t>
            </a:r>
            <a:r>
              <a:rPr lang="fi-FI" dirty="0"/>
              <a:t> </a:t>
            </a:r>
            <a:r>
              <a:rPr lang="fi-FI" dirty="0" err="1"/>
              <a:t>correlated</a:t>
            </a:r>
            <a:endParaRPr lang="fi-FI" dirty="0"/>
          </a:p>
          <a:p>
            <a:r>
              <a:rPr lang="fi-FI" dirty="0" err="1"/>
              <a:t>Adverse</a:t>
            </a:r>
            <a:r>
              <a:rPr lang="fi-FI" dirty="0"/>
              <a:t> </a:t>
            </a:r>
            <a:r>
              <a:rPr lang="fi-FI" dirty="0" err="1"/>
              <a:t>selection</a:t>
            </a:r>
            <a:endParaRPr lang="fi-FI" dirty="0"/>
          </a:p>
          <a:p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hazard</a:t>
            </a:r>
            <a:endParaRPr lang="fi-FI" dirty="0"/>
          </a:p>
          <a:p>
            <a:pPr lvl="1"/>
            <a:r>
              <a:rPr lang="fi-FI" dirty="0" err="1"/>
              <a:t>Maybe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on </a:t>
            </a:r>
            <a:r>
              <a:rPr lang="fi-FI" dirty="0" err="1"/>
              <a:t>societal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prevention is </a:t>
            </a:r>
            <a:r>
              <a:rPr lang="fi-FI" dirty="0" err="1"/>
              <a:t>neglected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insurers</a:t>
            </a:r>
            <a:r>
              <a:rPr lang="fi-FI" dirty="0"/>
              <a:t> </a:t>
            </a:r>
            <a:r>
              <a:rPr lang="fi-FI" dirty="0" err="1"/>
              <a:t>cover</a:t>
            </a:r>
            <a:r>
              <a:rPr lang="fi-FI" dirty="0"/>
              <a:t> the </a:t>
            </a:r>
            <a:r>
              <a:rPr lang="fi-FI" dirty="0" err="1"/>
              <a:t>losses</a:t>
            </a:r>
            <a:r>
              <a:rPr lang="fi-FI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94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Insurance is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pooling</a:t>
            </a:r>
            <a:r>
              <a:rPr lang="fi-FI" dirty="0"/>
              <a:t> of </a:t>
            </a:r>
            <a:r>
              <a:rPr lang="fi-FI" dirty="0" err="1"/>
              <a:t>risks</a:t>
            </a:r>
            <a:r>
              <a:rPr lang="fi-FI" dirty="0"/>
              <a:t>: a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protect</a:t>
            </a:r>
            <a:r>
              <a:rPr lang="fi-FI" dirty="0"/>
              <a:t> </a:t>
            </a:r>
            <a:r>
              <a:rPr lang="fi-FI" dirty="0" err="1"/>
              <a:t>oneself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/>
              <a:t>losses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”</a:t>
            </a:r>
            <a:r>
              <a:rPr lang="en-US" dirty="0"/>
              <a:t>An agreement in which a person makes regular payments to a company and the company promises to pay money if the person is injured or dies, or to pay money equal to the value of something (such as a house or car) if it is damaged, lost, or stolen</a:t>
            </a:r>
            <a:r>
              <a:rPr lang="fi-FI" dirty="0"/>
              <a:t>” (</a:t>
            </a:r>
            <a:r>
              <a:rPr lang="fi-FI" dirty="0" err="1"/>
              <a:t>Merriam-Webster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255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COP15 </a:t>
            </a:r>
            <a:r>
              <a:rPr lang="sv-SE" dirty="0" err="1"/>
              <a:t>might</a:t>
            </a:r>
            <a:r>
              <a:rPr lang="sv-SE" dirty="0"/>
              <a:t> be </a:t>
            </a:r>
            <a:r>
              <a:rPr lang="sv-SE" dirty="0" err="1"/>
              <a:t>ambitious</a:t>
            </a:r>
            <a:r>
              <a:rPr lang="sv-SE" dirty="0"/>
              <a:t> in </a:t>
            </a:r>
            <a:r>
              <a:rPr lang="sv-SE" dirty="0" err="1"/>
              <a:t>limiting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2 </a:t>
            </a:r>
            <a:r>
              <a:rPr lang="sv-SE" dirty="0" err="1"/>
              <a:t>degrees</a:t>
            </a:r>
            <a:r>
              <a:rPr lang="sv-SE" dirty="0"/>
              <a:t>,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But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still </a:t>
            </a:r>
            <a:r>
              <a:rPr lang="sv-SE" dirty="0" err="1"/>
              <a:t>remember</a:t>
            </a:r>
            <a:r>
              <a:rPr lang="sv-SE" dirty="0"/>
              <a:t> </a:t>
            </a:r>
            <a:r>
              <a:rPr lang="sv-SE" dirty="0" err="1"/>
              <a:t>acid</a:t>
            </a:r>
            <a:r>
              <a:rPr lang="sv-SE" dirty="0"/>
              <a:t> </a:t>
            </a:r>
            <a:r>
              <a:rPr lang="sv-SE" dirty="0" err="1"/>
              <a:t>rain</a:t>
            </a:r>
            <a:r>
              <a:rPr lang="sv-SE" dirty="0"/>
              <a:t>?</a:t>
            </a:r>
          </a:p>
          <a:p>
            <a:r>
              <a:rPr lang="sv-SE" dirty="0"/>
              <a:t>Or </a:t>
            </a:r>
            <a:r>
              <a:rPr lang="sv-SE" dirty="0" err="1"/>
              <a:t>ozone</a:t>
            </a:r>
            <a:r>
              <a:rPr lang="sv-SE" dirty="0"/>
              <a:t> </a:t>
            </a:r>
            <a:r>
              <a:rPr lang="sv-SE" dirty="0" err="1"/>
              <a:t>depletion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challenges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be </a:t>
            </a:r>
            <a:r>
              <a:rPr lang="sv-SE" dirty="0" err="1"/>
              <a:t>overcome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6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Evolution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catastrophes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74" y="1605609"/>
            <a:ext cx="8294418" cy="45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6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Insured</a:t>
            </a:r>
            <a:r>
              <a:rPr lang="sv-SE" dirty="0"/>
              <a:t> and </a:t>
            </a:r>
            <a:r>
              <a:rPr lang="sv-SE" dirty="0" err="1"/>
              <a:t>uninsured</a:t>
            </a:r>
            <a:r>
              <a:rPr lang="sv-SE" dirty="0"/>
              <a:t> </a:t>
            </a:r>
            <a:r>
              <a:rPr lang="sv-SE" dirty="0" err="1"/>
              <a:t>catastrophes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89" y="1488483"/>
            <a:ext cx="6065003" cy="49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0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Insured</a:t>
            </a:r>
            <a:r>
              <a:rPr lang="sv-SE" dirty="0"/>
              <a:t> </a:t>
            </a:r>
            <a:r>
              <a:rPr lang="sv-SE" dirty="0" err="1"/>
              <a:t>catastrophe</a:t>
            </a:r>
            <a:r>
              <a:rPr lang="sv-SE" dirty="0"/>
              <a:t> </a:t>
            </a:r>
            <a:r>
              <a:rPr lang="sv-SE" dirty="0" err="1"/>
              <a:t>losses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47" y="1526503"/>
            <a:ext cx="7185079" cy="42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45" y="2691377"/>
            <a:ext cx="2219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Mitigation</a:t>
            </a:r>
            <a:r>
              <a:rPr lang="sv-SE" dirty="0"/>
              <a:t> </a:t>
            </a:r>
            <a:r>
              <a:rPr lang="sv-SE" dirty="0" err="1"/>
              <a:t>getting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in the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sector</a:t>
            </a:r>
            <a:r>
              <a:rPr lang="sv-SE" dirty="0"/>
              <a:t> agenda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Carney, Governor of the Bank of England, chair of the FSB (Financial Stability Board):</a:t>
            </a:r>
          </a:p>
          <a:p>
            <a:pPr lvl="1"/>
            <a:r>
              <a:rPr lang="en-US" dirty="0"/>
              <a:t>Breaking the Tragedy of the Horizon – climate change and financial stability (speech/Lloyd’s of London, 29.9.2015)</a:t>
            </a:r>
          </a:p>
          <a:p>
            <a:pPr lvl="1"/>
            <a:r>
              <a:rPr lang="en-US" dirty="0"/>
              <a:t>The Sustainable Goal Imperative (speech/UN General Assembly 21.4.2016)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6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From </a:t>
            </a:r>
            <a:r>
              <a:rPr lang="sv-SE" dirty="0" err="1"/>
              <a:t>weather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climate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Weather</a:t>
            </a:r>
            <a:r>
              <a:rPr lang="sv-SE" dirty="0"/>
              <a:t>: ”</a:t>
            </a:r>
            <a:r>
              <a:rPr lang="en-US" dirty="0"/>
              <a:t>The state of the air and atmosphere at a particular time and place : the temperature and other outside conditions (such as rain, cloudiness, etc.) at a particular time and place</a:t>
            </a:r>
            <a:r>
              <a:rPr lang="sv-SE" dirty="0"/>
              <a:t>” (</a:t>
            </a:r>
            <a:r>
              <a:rPr lang="sv-SE" dirty="0" err="1"/>
              <a:t>Merriam</a:t>
            </a:r>
            <a:r>
              <a:rPr lang="sv-SE" dirty="0"/>
              <a:t>-Webster)</a:t>
            </a:r>
          </a:p>
          <a:p>
            <a:r>
              <a:rPr lang="sv-SE" dirty="0" err="1"/>
              <a:t>Climate</a:t>
            </a:r>
            <a:r>
              <a:rPr lang="sv-SE" dirty="0"/>
              <a:t>: ”</a:t>
            </a:r>
            <a:r>
              <a:rPr lang="en-US" dirty="0"/>
              <a:t>The average course or condition of the weather at a place usually over a period of years as exhibited by temperature, wind velocity, and precipitation</a:t>
            </a:r>
            <a:r>
              <a:rPr lang="sv-SE" dirty="0"/>
              <a:t>” (</a:t>
            </a:r>
            <a:r>
              <a:rPr lang="sv-SE" dirty="0" err="1"/>
              <a:t>Merriam</a:t>
            </a:r>
            <a:r>
              <a:rPr lang="sv-SE" dirty="0"/>
              <a:t>-Webster)</a:t>
            </a:r>
          </a:p>
        </p:txBody>
      </p:sp>
    </p:spTree>
    <p:extLst>
      <p:ext uri="{BB962C8B-B14F-4D97-AF65-F5344CB8AC3E}">
        <p14:creationId xmlns:p14="http://schemas.microsoft.com/office/powerpoint/2010/main" val="28483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Climate</a:t>
            </a:r>
            <a:r>
              <a:rPr lang="sv-SE" dirty="0"/>
              <a:t> in Finland </a:t>
            </a:r>
            <a:r>
              <a:rPr lang="sv-SE" dirty="0" err="1"/>
              <a:t>until</a:t>
            </a:r>
            <a:r>
              <a:rPr lang="sv-SE" dirty="0"/>
              <a:t> 2040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err="1"/>
              <a:t>Temperature</a:t>
            </a:r>
            <a:endParaRPr lang="fi-FI" dirty="0"/>
          </a:p>
          <a:p>
            <a:pPr lvl="0"/>
            <a:r>
              <a:rPr lang="fi-FI" dirty="0" err="1"/>
              <a:t>winter</a:t>
            </a:r>
            <a:r>
              <a:rPr lang="fi-FI" dirty="0"/>
              <a:t> </a:t>
            </a:r>
            <a:r>
              <a:rPr lang="fi-FI" dirty="0" err="1"/>
              <a:t>temperatures</a:t>
            </a:r>
            <a:r>
              <a:rPr lang="fi-FI" dirty="0"/>
              <a:t> in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rise</a:t>
            </a:r>
            <a:endParaRPr lang="fi-FI" dirty="0"/>
          </a:p>
          <a:p>
            <a:pPr lvl="0"/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temperatures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to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rarer</a:t>
            </a:r>
            <a:endParaRPr lang="fi-FI" dirty="0"/>
          </a:p>
          <a:p>
            <a:pPr lvl="0"/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wave</a:t>
            </a:r>
            <a:r>
              <a:rPr lang="fi-FI" dirty="0"/>
              <a:t> </a:t>
            </a:r>
            <a:r>
              <a:rPr lang="fi-FI" dirty="0" err="1"/>
              <a:t>periods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probably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common</a:t>
            </a:r>
          </a:p>
          <a:p>
            <a:pPr lvl="0"/>
            <a:r>
              <a:rPr lang="fi-FI" dirty="0"/>
              <a:t>the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extreme</a:t>
            </a:r>
            <a:r>
              <a:rPr lang="fi-FI" dirty="0"/>
              <a:t> </a:t>
            </a:r>
            <a:r>
              <a:rPr lang="fi-FI" dirty="0" err="1"/>
              <a:t>temperatures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probably</a:t>
            </a:r>
            <a:r>
              <a:rPr lang="fi-FI" dirty="0"/>
              <a:t> </a:t>
            </a:r>
            <a:r>
              <a:rPr lang="fi-FI" dirty="0" err="1"/>
              <a:t>rise</a:t>
            </a:r>
            <a:endParaRPr lang="fi-FI" dirty="0"/>
          </a:p>
          <a:p>
            <a:pPr lvl="0"/>
            <a:r>
              <a:rPr lang="fi-FI" dirty="0"/>
              <a:t>the </a:t>
            </a:r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season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longer</a:t>
            </a:r>
            <a:r>
              <a:rPr lang="fi-FI" dirty="0"/>
              <a:t> and </a:t>
            </a:r>
            <a:r>
              <a:rPr lang="fi-FI" dirty="0" err="1"/>
              <a:t>warmer</a:t>
            </a:r>
            <a:endParaRPr lang="fi-FI" dirty="0"/>
          </a:p>
          <a:p>
            <a:pPr marL="0" indent="0">
              <a:buNone/>
            </a:pPr>
            <a:r>
              <a:rPr lang="fi-FI" b="1" dirty="0" err="1"/>
              <a:t>Precipitation</a:t>
            </a:r>
            <a:endParaRPr lang="fi-FI" dirty="0"/>
          </a:p>
          <a:p>
            <a:pPr lvl="0"/>
            <a:r>
              <a:rPr lang="fi-FI" dirty="0" err="1"/>
              <a:t>particularly</a:t>
            </a:r>
            <a:r>
              <a:rPr lang="fi-FI" dirty="0"/>
              <a:t> in the </a:t>
            </a:r>
            <a:r>
              <a:rPr lang="fi-FI" dirty="0" err="1"/>
              <a:t>winter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of the </a:t>
            </a:r>
            <a:r>
              <a:rPr lang="fi-FI" dirty="0" err="1"/>
              <a:t>year</a:t>
            </a:r>
            <a:r>
              <a:rPr lang="fi-FI" dirty="0"/>
              <a:t>, </a:t>
            </a:r>
            <a:r>
              <a:rPr lang="fi-FI" dirty="0" err="1"/>
              <a:t>precipitation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increase</a:t>
            </a:r>
            <a:r>
              <a:rPr lang="fi-FI" dirty="0"/>
              <a:t> and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in </a:t>
            </a:r>
            <a:r>
              <a:rPr lang="fi-FI" dirty="0" err="1"/>
              <a:t>liquid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often</a:t>
            </a:r>
            <a:endParaRPr lang="fi-FI" dirty="0"/>
          </a:p>
          <a:p>
            <a:pPr lvl="0"/>
            <a:r>
              <a:rPr lang="fi-FI" dirty="0" err="1"/>
              <a:t>torrential</a:t>
            </a:r>
            <a:r>
              <a:rPr lang="fi-FI" dirty="0"/>
              <a:t> </a:t>
            </a:r>
            <a:r>
              <a:rPr lang="fi-FI" dirty="0" err="1"/>
              <a:t>rains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assumed</a:t>
            </a:r>
            <a:r>
              <a:rPr lang="fi-FI" dirty="0"/>
              <a:t> to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intense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average</a:t>
            </a:r>
            <a:r>
              <a:rPr lang="fi-FI" dirty="0"/>
              <a:t> </a:t>
            </a:r>
            <a:r>
              <a:rPr lang="fi-FI" dirty="0" err="1"/>
              <a:t>rainfall</a:t>
            </a:r>
            <a:endParaRPr lang="fi-FI" dirty="0"/>
          </a:p>
          <a:p>
            <a:pPr lvl="0"/>
            <a:r>
              <a:rPr lang="fi-FI" dirty="0"/>
              <a:t>the </a:t>
            </a:r>
            <a:r>
              <a:rPr lang="fi-FI" dirty="0" err="1"/>
              <a:t>longest</a:t>
            </a:r>
            <a:r>
              <a:rPr lang="fi-FI" dirty="0"/>
              <a:t> </a:t>
            </a:r>
            <a:r>
              <a:rPr lang="fi-FI" dirty="0" err="1"/>
              <a:t>dry</a:t>
            </a:r>
            <a:r>
              <a:rPr lang="fi-FI" dirty="0"/>
              <a:t> </a:t>
            </a:r>
            <a:r>
              <a:rPr lang="fi-FI" dirty="0" err="1"/>
              <a:t>periods</a:t>
            </a:r>
            <a:r>
              <a:rPr lang="fi-FI" dirty="0"/>
              <a:t> in </a:t>
            </a:r>
            <a:r>
              <a:rPr lang="fi-FI" dirty="0" err="1"/>
              <a:t>winter</a:t>
            </a:r>
            <a:r>
              <a:rPr lang="fi-FI" dirty="0"/>
              <a:t> and </a:t>
            </a:r>
            <a:r>
              <a:rPr lang="fi-FI" dirty="0" err="1"/>
              <a:t>spring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somewhat</a:t>
            </a:r>
            <a:r>
              <a:rPr lang="fi-FI" dirty="0"/>
              <a:t> </a:t>
            </a:r>
            <a:r>
              <a:rPr lang="fi-FI" dirty="0" err="1"/>
              <a:t>shorter</a:t>
            </a:r>
            <a:endParaRPr lang="fi-FI" dirty="0"/>
          </a:p>
          <a:p>
            <a:pPr lvl="0"/>
            <a:r>
              <a:rPr lang="fi-FI" dirty="0"/>
              <a:t>in summer, </a:t>
            </a:r>
            <a:r>
              <a:rPr lang="fi-FI" dirty="0" err="1"/>
              <a:t>periods</a:t>
            </a:r>
            <a:r>
              <a:rPr lang="fi-FI" dirty="0"/>
              <a:t> of </a:t>
            </a:r>
            <a:r>
              <a:rPr lang="fi-FI" dirty="0" err="1"/>
              <a:t>dry</a:t>
            </a:r>
            <a:r>
              <a:rPr lang="fi-FI" dirty="0"/>
              <a:t> </a:t>
            </a:r>
            <a:r>
              <a:rPr lang="fi-FI" dirty="0" err="1"/>
              <a:t>weather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slightly</a:t>
            </a:r>
            <a:r>
              <a:rPr lang="fi-FI" dirty="0"/>
              <a:t> </a:t>
            </a:r>
            <a:r>
              <a:rPr lang="fi-FI" dirty="0" err="1"/>
              <a:t>longer</a:t>
            </a:r>
            <a:endParaRPr lang="fi-FI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61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Climate</a:t>
            </a:r>
            <a:r>
              <a:rPr lang="sv-SE" dirty="0"/>
              <a:t> in Finland </a:t>
            </a:r>
            <a:r>
              <a:rPr lang="sv-SE" dirty="0" err="1"/>
              <a:t>until</a:t>
            </a:r>
            <a:r>
              <a:rPr lang="sv-SE" dirty="0"/>
              <a:t> 2040 - </a:t>
            </a:r>
            <a:r>
              <a:rPr lang="sv-SE" dirty="0" err="1"/>
              <a:t>continued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err="1"/>
              <a:t>Wind</a:t>
            </a:r>
            <a:r>
              <a:rPr lang="fi-FI" b="1" dirty="0"/>
              <a:t> </a:t>
            </a:r>
            <a:r>
              <a:rPr lang="fi-FI" b="1" dirty="0" err="1"/>
              <a:t>speed</a:t>
            </a:r>
            <a:endParaRPr lang="fi-FI" dirty="0"/>
          </a:p>
          <a:p>
            <a:pPr lvl="0"/>
            <a:r>
              <a:rPr lang="fi-FI" dirty="0"/>
              <a:t>no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projected</a:t>
            </a:r>
            <a:r>
              <a:rPr lang="fi-FI" dirty="0"/>
              <a:t> for </a:t>
            </a:r>
            <a:r>
              <a:rPr lang="fi-FI" dirty="0" err="1"/>
              <a:t>Finland's</a:t>
            </a:r>
            <a:r>
              <a:rPr lang="fi-FI" dirty="0"/>
              <a:t> </a:t>
            </a:r>
            <a:r>
              <a:rPr lang="fi-FI" dirty="0" err="1"/>
              <a:t>wind</a:t>
            </a:r>
            <a:r>
              <a:rPr lang="fi-FI" dirty="0"/>
              <a:t> </a:t>
            </a:r>
            <a:r>
              <a:rPr lang="fi-FI" dirty="0" err="1"/>
              <a:t>climate</a:t>
            </a:r>
            <a:r>
              <a:rPr lang="fi-FI" dirty="0"/>
              <a:t> in </a:t>
            </a:r>
            <a:r>
              <a:rPr lang="fi-FI" dirty="0" err="1"/>
              <a:t>spring</a:t>
            </a:r>
            <a:r>
              <a:rPr lang="fi-FI" dirty="0"/>
              <a:t> and summer</a:t>
            </a:r>
          </a:p>
          <a:p>
            <a:pPr lvl="0"/>
            <a:r>
              <a:rPr lang="fi-FI" dirty="0"/>
              <a:t>in </a:t>
            </a:r>
            <a:r>
              <a:rPr lang="fi-FI" dirty="0" err="1"/>
              <a:t>autumn</a:t>
            </a:r>
            <a:r>
              <a:rPr lang="fi-FI" dirty="0"/>
              <a:t> and </a:t>
            </a:r>
            <a:r>
              <a:rPr lang="fi-FI" dirty="0" err="1"/>
              <a:t>winter</a:t>
            </a:r>
            <a:r>
              <a:rPr lang="fi-FI" dirty="0"/>
              <a:t>, </a:t>
            </a:r>
            <a:r>
              <a:rPr lang="fi-FI" dirty="0" err="1"/>
              <a:t>slightly</a:t>
            </a:r>
            <a:r>
              <a:rPr lang="fi-FI" dirty="0"/>
              <a:t> </a:t>
            </a:r>
            <a:r>
              <a:rPr lang="fi-FI" dirty="0" err="1"/>
              <a:t>stronger</a:t>
            </a:r>
            <a:r>
              <a:rPr lang="fi-FI" dirty="0"/>
              <a:t> </a:t>
            </a:r>
            <a:r>
              <a:rPr lang="fi-FI" dirty="0" err="1"/>
              <a:t>winds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to </a:t>
            </a:r>
            <a:r>
              <a:rPr lang="fi-FI" dirty="0" err="1"/>
              <a:t>blow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at </a:t>
            </a:r>
            <a:r>
              <a:rPr lang="fi-FI" dirty="0" err="1"/>
              <a:t>present</a:t>
            </a:r>
            <a:endParaRPr lang="fi-FI" dirty="0"/>
          </a:p>
          <a:p>
            <a:pPr lvl="0"/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the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minor</a:t>
            </a:r>
            <a:r>
              <a:rPr lang="fi-FI" dirty="0"/>
              <a:t>,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similar</a:t>
            </a:r>
            <a:r>
              <a:rPr lang="fi-FI" dirty="0"/>
              <a:t> in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models</a:t>
            </a:r>
            <a:endParaRPr lang="fi-FI" dirty="0"/>
          </a:p>
          <a:p>
            <a:pPr marL="0" indent="0">
              <a:buNone/>
            </a:pPr>
            <a:r>
              <a:rPr lang="fi-FI" b="1" dirty="0" err="1"/>
              <a:t>Snow</a:t>
            </a:r>
            <a:r>
              <a:rPr lang="fi-FI" b="1" dirty="0"/>
              <a:t> </a:t>
            </a:r>
            <a:r>
              <a:rPr lang="fi-FI" b="1" dirty="0" err="1"/>
              <a:t>cover</a:t>
            </a:r>
            <a:r>
              <a:rPr lang="fi-FI" b="1" dirty="0"/>
              <a:t> and </a:t>
            </a:r>
            <a:r>
              <a:rPr lang="fi-FI" b="1" dirty="0" err="1"/>
              <a:t>soil</a:t>
            </a:r>
            <a:r>
              <a:rPr lang="fi-FI" b="1" dirty="0"/>
              <a:t> </a:t>
            </a:r>
            <a:r>
              <a:rPr lang="fi-FI" b="1" dirty="0" err="1"/>
              <a:t>frost</a:t>
            </a:r>
            <a:endParaRPr lang="fi-FI" dirty="0"/>
          </a:p>
          <a:p>
            <a:pPr lvl="0"/>
            <a:r>
              <a:rPr lang="fi-FI" dirty="0"/>
              <a:t>the </a:t>
            </a:r>
            <a:r>
              <a:rPr lang="fi-FI" dirty="0" err="1"/>
              <a:t>snow</a:t>
            </a:r>
            <a:r>
              <a:rPr lang="fi-FI" dirty="0"/>
              <a:t> </a:t>
            </a:r>
            <a:r>
              <a:rPr lang="fi-FI" dirty="0" err="1"/>
              <a:t>cover</a:t>
            </a:r>
            <a:r>
              <a:rPr lang="fi-FI" dirty="0"/>
              <a:t> </a:t>
            </a:r>
            <a:r>
              <a:rPr lang="fi-FI" dirty="0" err="1"/>
              <a:t>period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</a:t>
            </a:r>
            <a:r>
              <a:rPr lang="fi-FI" dirty="0" err="1"/>
              <a:t>shorter</a:t>
            </a:r>
            <a:endParaRPr lang="fi-FI" dirty="0"/>
          </a:p>
          <a:p>
            <a:pPr lvl="0"/>
            <a:r>
              <a:rPr lang="fi-FI" dirty="0"/>
              <a:t>the </a:t>
            </a:r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equivalent</a:t>
            </a:r>
            <a:r>
              <a:rPr lang="fi-FI" dirty="0"/>
              <a:t> of </a:t>
            </a:r>
            <a:r>
              <a:rPr lang="fi-FI" dirty="0" err="1"/>
              <a:t>snow</a:t>
            </a:r>
            <a:r>
              <a:rPr lang="fi-FI" dirty="0"/>
              <a:t> and </a:t>
            </a:r>
            <a:r>
              <a:rPr lang="fi-FI" dirty="0" err="1"/>
              <a:t>snow</a:t>
            </a:r>
            <a:r>
              <a:rPr lang="fi-FI" dirty="0"/>
              <a:t> </a:t>
            </a:r>
            <a:r>
              <a:rPr lang="fi-FI" dirty="0" err="1"/>
              <a:t>depth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decrease</a:t>
            </a:r>
            <a:endParaRPr lang="fi-FI" dirty="0"/>
          </a:p>
          <a:p>
            <a:pPr lvl="0"/>
            <a:r>
              <a:rPr lang="fi-FI" dirty="0" err="1"/>
              <a:t>soil</a:t>
            </a:r>
            <a:r>
              <a:rPr lang="fi-FI" dirty="0"/>
              <a:t> </a:t>
            </a:r>
            <a:r>
              <a:rPr lang="fi-FI" dirty="0" err="1"/>
              <a:t>frost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at </a:t>
            </a:r>
            <a:r>
              <a:rPr lang="fi-FI" dirty="0" err="1"/>
              <a:t>present</a:t>
            </a:r>
            <a:endParaRPr lang="fi-FI" dirty="0"/>
          </a:p>
          <a:p>
            <a:pPr lvl="0"/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mild</a:t>
            </a:r>
            <a:r>
              <a:rPr lang="fi-FI" dirty="0"/>
              <a:t>, </a:t>
            </a:r>
            <a:r>
              <a:rPr lang="fi-FI" dirty="0" err="1"/>
              <a:t>rainy</a:t>
            </a:r>
            <a:r>
              <a:rPr lang="fi-FI" dirty="0"/>
              <a:t> </a:t>
            </a:r>
            <a:r>
              <a:rPr lang="fi-FI" dirty="0" err="1"/>
              <a:t>winters</a:t>
            </a:r>
            <a:r>
              <a:rPr lang="fi-FI" dirty="0"/>
              <a:t>, the </a:t>
            </a:r>
            <a:r>
              <a:rPr lang="fi-FI" dirty="0" err="1"/>
              <a:t>ground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wet</a:t>
            </a:r>
            <a:r>
              <a:rPr lang="fi-FI" dirty="0"/>
              <a:t> and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carrying</a:t>
            </a:r>
            <a:r>
              <a:rPr lang="fi-FI" dirty="0"/>
              <a:t>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dirty="0" err="1"/>
              <a:t>reduced</a:t>
            </a:r>
            <a:endParaRPr lang="fi-FI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86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itysmalli 2016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743DAC95-BACC-4414-B80D-E174F49A0587}" vid="{BC0A6A2C-D831-4FB0-97A9-0FE736AA863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1211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Esitysmalli 2016</vt:lpstr>
      <vt:lpstr>  Climate Change in the Nordic Region – post-COP 21</vt:lpstr>
      <vt:lpstr>Insurance is about pooling of risks: a good way to protect oneself from financial losses</vt:lpstr>
      <vt:lpstr>Evolution of the number of catastrophes</vt:lpstr>
      <vt:lpstr>Insured and uninsured catastrophes</vt:lpstr>
      <vt:lpstr>Insured catastrophe losses</vt:lpstr>
      <vt:lpstr>Mitigation getting more important in the financial sector agenda</vt:lpstr>
      <vt:lpstr>From weather to climate</vt:lpstr>
      <vt:lpstr>Climate in Finland until 2040</vt:lpstr>
      <vt:lpstr>Climate in Finland until 2040 - continued</vt:lpstr>
      <vt:lpstr>Climate in Finland until 2040 - continued</vt:lpstr>
      <vt:lpstr>STATEMENT FROM THE NORDIC INSURANCE INDUSTRY (2009)</vt:lpstr>
      <vt:lpstr>STATEMENT FROM THE NORDIC INSURANCE INDUSTRY (2009) - continued</vt:lpstr>
      <vt:lpstr>Why climate risks are so difficult?</vt:lpstr>
      <vt:lpstr>Climate risks are more than catastrophes</vt:lpstr>
      <vt:lpstr>Insuring climate risks?</vt:lpstr>
      <vt:lpstr>Moving to a low-carbon future</vt:lpstr>
      <vt:lpstr>FSB task force established in connection to COP21 – chaired by Michael Bloomberg</vt:lpstr>
      <vt:lpstr>Actuarial Climate Index</vt:lpstr>
      <vt:lpstr>Challenges specific to insurance?</vt:lpstr>
      <vt:lpstr>COP15 might be ambitious in limiting to 2 degrees, </vt:lpstr>
    </vt:vector>
  </TitlesOfParts>
  <Company>Finanssialan Keskusliitto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Kommenttipuheenvuoro – Ilmastonmuutoksen riskit, kustannukset ja vastuut</dc:title>
  <dc:creator>Kivisaari Esko</dc:creator>
  <cp:lastModifiedBy>Tim</cp:lastModifiedBy>
  <cp:revision>44</cp:revision>
  <dcterms:created xsi:type="dcterms:W3CDTF">2016-03-03T11:34:55Z</dcterms:created>
  <dcterms:modified xsi:type="dcterms:W3CDTF">2016-08-24T22:11:44Z</dcterms:modified>
</cp:coreProperties>
</file>